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84" r:id="rId5"/>
    <p:sldId id="283" r:id="rId6"/>
    <p:sldId id="257" r:id="rId7"/>
    <p:sldId id="287" r:id="rId8"/>
    <p:sldId id="286" r:id="rId9"/>
    <p:sldId id="282" r:id="rId10"/>
    <p:sldId id="260" r:id="rId11"/>
    <p:sldId id="264" r:id="rId12"/>
    <p:sldId id="265" r:id="rId13"/>
    <p:sldId id="266" r:id="rId14"/>
    <p:sldId id="262" r:id="rId15"/>
    <p:sldId id="267" r:id="rId16"/>
    <p:sldId id="288" r:id="rId17"/>
    <p:sldId id="268" r:id="rId18"/>
    <p:sldId id="269" r:id="rId19"/>
    <p:sldId id="270" r:id="rId20"/>
    <p:sldId id="271" r:id="rId21"/>
    <p:sldId id="285" r:id="rId22"/>
    <p:sldId id="272" r:id="rId23"/>
    <p:sldId id="279" r:id="rId24"/>
    <p:sldId id="281" r:id="rId25"/>
    <p:sldId id="276" r:id="rId26"/>
    <p:sldId id="275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A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FC0DAF-EF0A-49A9-957A-77C06463AB18}" v="4" dt="2025-11-24T17:58:17.037"/>
    <p1510:client id="{88328096-1138-44E3-85D4-4368DF10240A}" v="47" dt="2025-11-24T18:15:45.766"/>
    <p1510:client id="{CFCCE1FF-0AF7-64D1-DF7E-1A41A5E9D770}" v="6" dt="2025-11-24T08:35:07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Rath" userId="S::christine.rath@juniorhighschool.at::19e20f94-215f-406d-b91b-e814d92e45ae" providerId="AD" clId="Web-{3EFC0DAF-EF0A-49A9-957A-77C06463AB18}"/>
    <pc:docChg chg="modSld">
      <pc:chgData name="Christine Rath" userId="S::christine.rath@juniorhighschool.at::19e20f94-215f-406d-b91b-e814d92e45ae" providerId="AD" clId="Web-{3EFC0DAF-EF0A-49A9-957A-77C06463AB18}" dt="2025-11-24T17:58:17.037" v="3" actId="1076"/>
      <pc:docMkLst>
        <pc:docMk/>
      </pc:docMkLst>
      <pc:sldChg chg="addSp modSp">
        <pc:chgData name="Christine Rath" userId="S::christine.rath@juniorhighschool.at::19e20f94-215f-406d-b91b-e814d92e45ae" providerId="AD" clId="Web-{3EFC0DAF-EF0A-49A9-957A-77C06463AB18}" dt="2025-11-24T17:58:17.037" v="3" actId="1076"/>
        <pc:sldMkLst>
          <pc:docMk/>
          <pc:sldMk cId="1697281588" sldId="272"/>
        </pc:sldMkLst>
        <pc:spChg chg="add mod">
          <ac:chgData name="Christine Rath" userId="S::christine.rath@juniorhighschool.at::19e20f94-215f-406d-b91b-e814d92e45ae" providerId="AD" clId="Web-{3EFC0DAF-EF0A-49A9-957A-77C06463AB18}" dt="2025-11-24T17:58:17.037" v="3" actId="1076"/>
          <ac:spMkLst>
            <pc:docMk/>
            <pc:sldMk cId="1697281588" sldId="272"/>
            <ac:spMk id="4" creationId="{30D3A420-78F4-1DC7-CA99-BE3B58D47C71}"/>
          </ac:spMkLst>
        </pc:spChg>
      </pc:sldChg>
    </pc:docChg>
  </pc:docChgLst>
  <pc:docChgLst>
    <pc:chgData name="Christine Rath" userId="S::christine.rath@juniorhighschool.at::19e20f94-215f-406d-b91b-e814d92e45ae" providerId="AD" clId="Web-{CFCCE1FF-0AF7-64D1-DF7E-1A41A5E9D770}"/>
    <pc:docChg chg="addSld delSld modSld sldOrd">
      <pc:chgData name="Christine Rath" userId="S::christine.rath@juniorhighschool.at::19e20f94-215f-406d-b91b-e814d92e45ae" providerId="AD" clId="Web-{CFCCE1FF-0AF7-64D1-DF7E-1A41A5E9D770}" dt="2025-11-24T08:35:07.831" v="5"/>
      <pc:docMkLst>
        <pc:docMk/>
      </pc:docMkLst>
      <pc:sldChg chg="ord">
        <pc:chgData name="Christine Rath" userId="S::christine.rath@juniorhighschool.at::19e20f94-215f-406d-b91b-e814d92e45ae" providerId="AD" clId="Web-{CFCCE1FF-0AF7-64D1-DF7E-1A41A5E9D770}" dt="2025-11-24T08:34:07.014" v="2"/>
        <pc:sldMkLst>
          <pc:docMk/>
          <pc:sldMk cId="3241209347" sldId="262"/>
        </pc:sldMkLst>
      </pc:sldChg>
      <pc:sldChg chg="addSp modSp new modTransition">
        <pc:chgData name="Christine Rath" userId="S::christine.rath@juniorhighschool.at::19e20f94-215f-406d-b91b-e814d92e45ae" providerId="AD" clId="Web-{CFCCE1FF-0AF7-64D1-DF7E-1A41A5E9D770}" dt="2025-11-24T08:35:07.831" v="5"/>
        <pc:sldMkLst>
          <pc:docMk/>
          <pc:sldMk cId="517097091" sldId="288"/>
        </pc:sldMkLst>
        <pc:picChg chg="add mod">
          <ac:chgData name="Christine Rath" userId="S::christine.rath@juniorhighschool.at::19e20f94-215f-406d-b91b-e814d92e45ae" providerId="AD" clId="Web-{CFCCE1FF-0AF7-64D1-DF7E-1A41A5E9D770}" dt="2025-11-24T08:34:54.862" v="4"/>
          <ac:picMkLst>
            <pc:docMk/>
            <pc:sldMk cId="517097091" sldId="288"/>
            <ac:picMk id="2" creationId="{90D1EB61-2621-9832-5C44-902925FC4074}"/>
          </ac:picMkLst>
        </pc:picChg>
      </pc:sldChg>
      <pc:sldChg chg="new del">
        <pc:chgData name="Christine Rath" userId="S::christine.rath@juniorhighschool.at::19e20f94-215f-406d-b91b-e814d92e45ae" providerId="AD" clId="Web-{CFCCE1FF-0AF7-64D1-DF7E-1A41A5E9D770}" dt="2025-11-24T08:33:44.996" v="1"/>
        <pc:sldMkLst>
          <pc:docMk/>
          <pc:sldMk cId="2843844535" sldId="288"/>
        </pc:sldMkLst>
      </pc:sldChg>
    </pc:docChg>
  </pc:docChgLst>
  <pc:docChgLst>
    <pc:chgData name="Christine Rath" userId="S::christine.rath@juniorhighschool.at::19e20f94-215f-406d-b91b-e814d92e45ae" providerId="AD" clId="Web-{02868D53-2DB9-48BA-BEA1-1B251FEAF88A}"/>
    <pc:docChg chg="modSld">
      <pc:chgData name="Christine Rath" userId="S::christine.rath@juniorhighschool.at::19e20f94-215f-406d-b91b-e814d92e45ae" providerId="AD" clId="Web-{02868D53-2DB9-48BA-BEA1-1B251FEAF88A}" dt="2025-10-28T07:54:26.465" v="1" actId="1076"/>
      <pc:docMkLst>
        <pc:docMk/>
      </pc:docMkLst>
      <pc:sldChg chg="addSp modSp">
        <pc:chgData name="Christine Rath" userId="S::christine.rath@juniorhighschool.at::19e20f94-215f-406d-b91b-e814d92e45ae" providerId="AD" clId="Web-{02868D53-2DB9-48BA-BEA1-1B251FEAF88A}" dt="2025-10-28T07:54:26.465" v="1" actId="1076"/>
        <pc:sldMkLst>
          <pc:docMk/>
          <pc:sldMk cId="2551641887" sldId="283"/>
        </pc:sldMkLst>
        <pc:picChg chg="add mod">
          <ac:chgData name="Christine Rath" userId="S::christine.rath@juniorhighschool.at::19e20f94-215f-406d-b91b-e814d92e45ae" providerId="AD" clId="Web-{02868D53-2DB9-48BA-BEA1-1B251FEAF88A}" dt="2025-10-28T07:54:26.465" v="1" actId="1076"/>
          <ac:picMkLst>
            <pc:docMk/>
            <pc:sldMk cId="2551641887" sldId="283"/>
            <ac:picMk id="4" creationId="{B321D997-B748-EBC6-F76A-F540E752EC5D}"/>
          </ac:picMkLst>
        </pc:picChg>
      </pc:sldChg>
    </pc:docChg>
  </pc:docChgLst>
  <pc:docChgLst>
    <pc:chgData name="Christine Rath" userId="S::christine.rath@juniorhighschool.at::19e20f94-215f-406d-b91b-e814d92e45ae" providerId="AD" clId="Web-{88328096-1138-44E3-85D4-4368DF10240A}"/>
    <pc:docChg chg="modSld">
      <pc:chgData name="Christine Rath" userId="S::christine.rath@juniorhighschool.at::19e20f94-215f-406d-b91b-e814d92e45ae" providerId="AD" clId="Web-{88328096-1138-44E3-85D4-4368DF10240A}" dt="2025-11-24T18:15:44.828" v="34" actId="20577"/>
      <pc:docMkLst>
        <pc:docMk/>
      </pc:docMkLst>
      <pc:sldChg chg="addSp delSp modSp">
        <pc:chgData name="Christine Rath" userId="S::christine.rath@juniorhighschool.at::19e20f94-215f-406d-b91b-e814d92e45ae" providerId="AD" clId="Web-{88328096-1138-44E3-85D4-4368DF10240A}" dt="2025-11-24T18:15:44.828" v="34" actId="20577"/>
        <pc:sldMkLst>
          <pc:docMk/>
          <pc:sldMk cId="517097091" sldId="288"/>
        </pc:sldMkLst>
        <pc:spChg chg="add del">
          <ac:chgData name="Christine Rath" userId="S::christine.rath@juniorhighschool.at::19e20f94-215f-406d-b91b-e814d92e45ae" providerId="AD" clId="Web-{88328096-1138-44E3-85D4-4368DF10240A}" dt="2025-11-24T18:09:56.970" v="1"/>
          <ac:spMkLst>
            <pc:docMk/>
            <pc:sldMk cId="517097091" sldId="288"/>
            <ac:spMk id="3" creationId="{987EBC17-30CA-6D02-C77E-A762085D88F0}"/>
          </ac:spMkLst>
        </pc:spChg>
        <pc:spChg chg="add mod ord">
          <ac:chgData name="Christine Rath" userId="S::christine.rath@juniorhighschool.at::19e20f94-215f-406d-b91b-e814d92e45ae" providerId="AD" clId="Web-{88328096-1138-44E3-85D4-4368DF10240A}" dt="2025-11-24T18:15:44.828" v="34" actId="20577"/>
          <ac:spMkLst>
            <pc:docMk/>
            <pc:sldMk cId="517097091" sldId="288"/>
            <ac:spMk id="4" creationId="{4EFB3BED-2618-95D0-27AD-56FDC3288A4C}"/>
          </ac:spMkLst>
        </pc:spChg>
        <pc:spChg chg="add mod">
          <ac:chgData name="Christine Rath" userId="S::christine.rath@juniorhighschool.at::19e20f94-215f-406d-b91b-e814d92e45ae" providerId="AD" clId="Web-{88328096-1138-44E3-85D4-4368DF10240A}" dt="2025-11-24T18:15:26.781" v="33" actId="20577"/>
          <ac:spMkLst>
            <pc:docMk/>
            <pc:sldMk cId="517097091" sldId="288"/>
            <ac:spMk id="5" creationId="{0CC0CFB4-09D8-D1A7-DA95-54E6A009A3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6D8EB-9003-4D96-A857-53810D691171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FBA11-3EAD-43CA-8741-7E70502A0EB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584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FBA11-3EAD-43CA-8741-7E70502A0EB6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411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C3449-1438-E4CF-9B70-B342BAF94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874DDCD-0D58-B186-6EC1-17C7F8FEE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98F1F5-A847-9C89-F80C-255FE757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2A1E8D-EAE7-26A9-64F2-23F9E9515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98ED04-092E-9297-1257-D6F471AF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470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62DE1-0ED1-420F-87D6-19182085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2CD8A-9BE1-52AC-CC00-0465ECDCB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F735AC-0C7C-5767-776C-72844A02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10EDB5-DD91-A59C-DEA5-C418B91B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DB1B02-E003-3AC2-9B54-2251A9D46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738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80DBB-7996-A926-EDD4-A3069D68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A6D93D-BCFD-3ADF-BE40-9B6116855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6575D9-1CF7-63A3-4E01-6A5AB16F6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94216B-8175-E247-CB04-18390E30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BCC919-BB8B-3031-E315-9CA456377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08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AFC11-C07A-A768-ADF1-B56DBF05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665924-10FD-05C6-3237-EF614CCD5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37FB59-079B-ED5F-F9DC-0DE29998E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B2D925-6C6E-609F-ED83-A806A78E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4477EB-2FA2-9D73-434F-CCA4146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5045B81-3B16-DC3B-9254-76FBB94E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504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D8CBC-9EA7-B72D-60B9-50A3E83E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E69DFA-BB92-337C-999D-B11F135F0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D5BB19-2C0F-113E-634D-D3130913E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8D749A-0846-DA91-91DC-06DB7BDF3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F0BAF6-1163-2D52-475B-4E3833FC5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8526EFB-EB58-9193-10DC-74BD8C1B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544D8EA-B10C-1645-4CC2-1D8EF099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D3BD9B-638C-07F1-DEEB-D92C4EDB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243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D0135-F6E9-E65F-5BDC-88593BFD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3B1B0A0-24B8-19BA-49EC-BD112AE6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1077F2E-98D2-C61E-BE70-7C862AF4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5A7306-F8FC-AEA1-77C6-A528AE7CB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017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F03F15F-E0F3-EDC3-D274-E4AF240B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8D06C1-6237-C006-56D3-A5AA0DBC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B37CFD-F8C4-DB7A-59C1-364A7C08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164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5F705-3D07-98CF-6A8D-EC6452F6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0ADC2F-4F83-3D74-31DB-9407977C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CBFDE0-67DA-313D-299D-7362DB453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2267D-9D18-2398-6D6E-6569D475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972638B-FEE1-9F47-8051-F49886DA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D9756B-8820-2752-5B7D-00845A0E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761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6B418-8F95-B441-EF32-A1592BAF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067193-B301-9D0F-F477-BCED528BF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444640B-C619-3A1B-7B06-4F325FE78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3C269D-1784-CA12-B33D-235A134A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C5CAF7-0A3C-006A-3A74-6ED5E89B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EFA7CC-E261-F513-D466-B9E351E4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46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B9938-2273-F074-C7B2-3A4D847C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665629-4404-EA05-C586-77B07BE73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4404D3-F320-5354-D829-E752691B6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839FC3-CCB4-1B6C-AA5F-AB7D37F14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996386-B624-CEC8-9623-1E8D6153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13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C62DBF9-D744-8A6B-B4C5-5DC6F565E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A574218-5B98-CE4B-092E-2F66A23D6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D4C309-9497-0CA2-E6B0-BBAA3242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AA5B96-BD08-A713-2077-EA3BB5A9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C45224-2B52-C8CD-EF05-3FB140C9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33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F1308C-9CA6-9C3D-32B9-AC71B9F3D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6C5C6B-6D5C-266A-E151-614DDD61C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88C261-A2A8-BE8F-5AD8-FD0A3C732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B26BDD-744C-6866-6B54-CCB95C63D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5EBB0A-967E-CFF1-578F-39D5399F2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449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planet-wissen.de/natur/klima/klimawandel/video-klimawandel-106.html" TargetMode="External"/><Relationship Id="rId4" Type="http://schemas.openxmlformats.org/officeDocument/2006/relationships/hyperlink" Target="https://www.planet-wissen.de/natur/klima/klimawandel/index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UN-Klimakonferenz" TargetMode="External"/><Relationship Id="rId3" Type="http://schemas.openxmlformats.org/officeDocument/2006/relationships/hyperlink" Target="https://de.wikipedia.org/wiki/Weltorganisation_f%C3%BCr_Meteorologie" TargetMode="External"/><Relationship Id="rId7" Type="http://schemas.openxmlformats.org/officeDocument/2006/relationships/hyperlink" Target="https://subjecttoclimate.org/teacher-guides/teach-about-COP30#Teaching%20COP%20to%20Students" TargetMode="External"/><Relationship Id="rId2" Type="http://schemas.openxmlformats.org/officeDocument/2006/relationships/hyperlink" Target="https://unfccc.int/process-and-meetings/what-are-united-nations-climate-change-conference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fccc.int/cop30" TargetMode="External"/><Relationship Id="rId5" Type="http://schemas.openxmlformats.org/officeDocument/2006/relationships/hyperlink" Target="https://unfccc.int/process-and-meetings/conferences/past-conferences/past-conferences-overview#2015---paris,-bonn,-geneva" TargetMode="External"/><Relationship Id="rId4" Type="http://schemas.openxmlformats.org/officeDocument/2006/relationships/hyperlink" Target="https://unfccc.int/process-and-meetings/conferences/past-conferences/past-conferences-overview#1997---kyoto,-bonn" TargetMode="External"/><Relationship Id="rId9" Type="http://schemas.openxmlformats.org/officeDocument/2006/relationships/hyperlink" Target="https://www.mpg.de/21183270/was-ist-die-weltklimakonferenz-cop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yCNZ45l0_c?feature=oembed" TargetMode="External"/><Relationship Id="rId4" Type="http://schemas.openxmlformats.org/officeDocument/2006/relationships/hyperlink" Target="https://www.youtube.com/watch?v=1yCNZ45l0_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oesterreich.gv.at/de/themen/umwelt_und_klima/klima_und_umweltschutz/1/Seite.100032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erneuerbare-energie.at/energiefakten/2019/6/5/emissionen-und-strafzahlungen-bis-2030" TargetMode="External"/><Relationship Id="rId4" Type="http://schemas.openxmlformats.org/officeDocument/2006/relationships/hyperlink" Target="https://aar2.ccca.ac.at/berich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thek.bmimi.gv.at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yclimate.org/de-at/informieren/news-presse/news/newsdetail/studie-zeigt-klimaschutzmassnahmen-sechs-mal-guenstiger-als-nichtstun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k.gv.at/themen/klima_umwelt/klimaschutz/aktives-handeln/klimaplan2040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eipzigfuersklima.de/wp-content/uploads/2021/02/Bastelbogen-mittel-2.pd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WBrlWjYHes?feature=oembed" TargetMode="External"/><Relationship Id="rId4" Type="http://schemas.openxmlformats.org/officeDocument/2006/relationships/hyperlink" Target="https://www.youtube.com/watch?v=XWBrlWjYHes&amp;t=13s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2.jpeg"/><Relationship Id="rId7" Type="http://schemas.openxmlformats.org/officeDocument/2006/relationships/hyperlink" Target="https://ziele-brauchen-taten.de/wp-content/uploads/2020/02/RENN.west_SDG-W%C3%BCrfel_Grundriss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luecksrad.anu-hessen.de/play?code=MzsyOzExLjE0LjE3LjE4OzE7MS4yLjMuNC41OzE7" TargetMode="External"/><Relationship Id="rId5" Type="http://schemas.openxmlformats.org/officeDocument/2006/relationships/hyperlink" Target="https://gluecksrad.anu-hessen.de/" TargetMode="External"/><Relationship Id="rId4" Type="http://schemas.openxmlformats.org/officeDocument/2006/relationships/hyperlink" Target="https://ziele-brauchen-taten.de/sdgs-die-17-ziele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EA2F1D3-6358-335D-2FE4-EB59D12FC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8343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FE01D4B-FEB4-2BD9-9C95-1206BA8314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93" b="2971"/>
          <a:stretch>
            <a:fillRect/>
          </a:stretch>
        </p:blipFill>
        <p:spPr>
          <a:xfrm>
            <a:off x="129180" y="0"/>
            <a:ext cx="11933639" cy="6858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E3CA7A0-6667-2D09-2870-8C31BDD58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809440" y="3253378"/>
            <a:ext cx="6635937" cy="12918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A1D1574-F755-75E7-699E-3B8610116A09}"/>
              </a:ext>
            </a:extLst>
          </p:cNvPr>
          <p:cNvSpPr txBox="1"/>
          <p:nvPr/>
        </p:nvSpPr>
        <p:spPr>
          <a:xfrm>
            <a:off x="7502013" y="5207481"/>
            <a:ext cx="405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Kurzfilm 3 min "Was passiert bei der Erderwärmung„</a:t>
            </a:r>
            <a:endParaRPr kumimoji="0" lang="de-DE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Clr>
                <a:srgbClr val="000000"/>
              </a:buClr>
              <a:buFont typeface="+mj-lt"/>
              <a:buAutoNum type="arabicPeriod"/>
              <a:defRPr/>
            </a:pPr>
            <a:r>
              <a:rPr lang="de-DE" sz="1600" b="1" kern="0"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Diverse Filme von Planet Wissen - Klima</a:t>
            </a:r>
            <a:endParaRPr kumimoji="0" lang="de-AT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8C01C0-E96C-D1E8-04C5-BAB9DAC20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253379" y="3253378"/>
            <a:ext cx="6635937" cy="12918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321D997-B748-EBC6-F76A-F540E752EC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7421" y="6358746"/>
            <a:ext cx="11239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4188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7DF6DF2-81A8-31F6-9B00-8E6C867B3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9343" r="12645" b="29031"/>
          <a:stretch>
            <a:fillRect/>
          </a:stretch>
        </p:blipFill>
        <p:spPr>
          <a:xfrm>
            <a:off x="1085669" y="810848"/>
            <a:ext cx="10020661" cy="4527935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22BCD77-8AA9-8D58-19F9-27E1BFDFF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B5AA28-AC53-C02E-283D-C8E713AFD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889" y="5338783"/>
            <a:ext cx="7949873" cy="137781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8688F23-36AA-F650-ECAA-19D2B157D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9186" y="0"/>
            <a:ext cx="12381186" cy="5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790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A17D376-6CC0-7710-8D50-FE4BAC446651}"/>
              </a:ext>
            </a:extLst>
          </p:cNvPr>
          <p:cNvSpPr txBox="1"/>
          <p:nvPr/>
        </p:nvSpPr>
        <p:spPr>
          <a:xfrm>
            <a:off x="4310673" y="130627"/>
            <a:ext cx="7686989" cy="6451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hlinkClick r:id="rId2"/>
              </a:rPr>
              <a:t>Was </a:t>
            </a:r>
            <a:r>
              <a:rPr lang="en-US" sz="2400" b="1" err="1">
                <a:hlinkClick r:id="rId2"/>
              </a:rPr>
              <a:t>sind</a:t>
            </a:r>
            <a:r>
              <a:rPr lang="en-US" sz="2400" b="1">
                <a:hlinkClick r:id="rId2"/>
              </a:rPr>
              <a:t> die </a:t>
            </a:r>
            <a:r>
              <a:rPr lang="en-US" sz="2400" b="1" err="1">
                <a:hlinkClick r:id="rId2"/>
              </a:rPr>
              <a:t>Klimakonferenzen</a:t>
            </a:r>
            <a:r>
              <a:rPr lang="en-US" sz="2400" b="1">
                <a:hlinkClick r:id="rId2"/>
              </a:rPr>
              <a:t> der </a:t>
            </a:r>
            <a:r>
              <a:rPr lang="en-US" sz="2400" b="1" err="1">
                <a:hlinkClick r:id="rId2"/>
              </a:rPr>
              <a:t>Vereinten</a:t>
            </a:r>
            <a:r>
              <a:rPr lang="en-US" sz="2400" b="1">
                <a:hlinkClick r:id="rId2"/>
              </a:rPr>
              <a:t> </a:t>
            </a:r>
            <a:r>
              <a:rPr lang="en-US" sz="2400" b="1" err="1">
                <a:hlinkClick r:id="rId2"/>
              </a:rPr>
              <a:t>Nationen</a:t>
            </a:r>
            <a:r>
              <a:rPr lang="en-US" sz="2400" b="1">
                <a:hlinkClick r:id="rId2"/>
              </a:rPr>
              <a:t>? </a:t>
            </a:r>
            <a:endParaRPr lang="en-US" sz="170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2600"/>
              <a:t>Eine </a:t>
            </a:r>
            <a:r>
              <a:rPr lang="en-US" sz="2600" err="1"/>
              <a:t>erste</a:t>
            </a:r>
            <a:r>
              <a:rPr lang="en-US" sz="2600"/>
              <a:t> „</a:t>
            </a:r>
            <a:r>
              <a:rPr lang="en-US" sz="2600" err="1"/>
              <a:t>Weltklimakonferenz</a:t>
            </a:r>
            <a:r>
              <a:rPr lang="en-US" sz="2600"/>
              <a:t>“ </a:t>
            </a:r>
            <a:r>
              <a:rPr lang="en-US" sz="2600" err="1"/>
              <a:t>unter</a:t>
            </a:r>
            <a:r>
              <a:rPr lang="en-US" sz="2600"/>
              <a:t> dem Dach der UN, die </a:t>
            </a:r>
            <a:r>
              <a:rPr lang="en-US" sz="2600" i="1"/>
              <a:t>First World Climate Conference</a:t>
            </a:r>
            <a:r>
              <a:rPr lang="en-US" sz="2600"/>
              <a:t> fand </a:t>
            </a:r>
            <a:r>
              <a:rPr lang="en-US" sz="2600" err="1"/>
              <a:t>vom</a:t>
            </a:r>
            <a:r>
              <a:rPr lang="en-US" sz="2600"/>
              <a:t> 12. bis 23. </a:t>
            </a:r>
            <a:r>
              <a:rPr lang="en-US" sz="2600" err="1"/>
              <a:t>Februar</a:t>
            </a:r>
            <a:r>
              <a:rPr lang="en-US" sz="2600"/>
              <a:t> 1979 in Genf </a:t>
            </a:r>
            <a:r>
              <a:rPr lang="en-US" sz="2600" err="1"/>
              <a:t>statt</a:t>
            </a:r>
            <a:r>
              <a:rPr lang="en-US" sz="2600"/>
              <a:t> und </a:t>
            </a:r>
            <a:r>
              <a:rPr lang="en-US" sz="2600" err="1"/>
              <a:t>wurde</a:t>
            </a:r>
            <a:r>
              <a:rPr lang="en-US" sz="2600"/>
              <a:t> von der </a:t>
            </a:r>
            <a:r>
              <a:rPr lang="en-US" sz="2600" err="1">
                <a:hlinkClick r:id="rId3" tooltip="Weltorganisation für Meteorologie"/>
              </a:rPr>
              <a:t>Weltorganisation</a:t>
            </a:r>
            <a:r>
              <a:rPr lang="en-US" sz="2600">
                <a:hlinkClick r:id="rId3" tooltip="Weltorganisation für Meteorologie"/>
              </a:rPr>
              <a:t> für </a:t>
            </a:r>
            <a:r>
              <a:rPr lang="en-US" sz="2600" err="1">
                <a:hlinkClick r:id="rId3" tooltip="Weltorganisation für Meteorologie"/>
              </a:rPr>
              <a:t>Meteorologie</a:t>
            </a:r>
            <a:r>
              <a:rPr lang="en-US" sz="2600"/>
              <a:t>  </a:t>
            </a:r>
            <a:r>
              <a:rPr lang="en-US" sz="2600" err="1"/>
              <a:t>organisiert</a:t>
            </a:r>
            <a:r>
              <a:rPr lang="en-US" sz="2600"/>
              <a:t>. Eine </a:t>
            </a:r>
            <a:r>
              <a:rPr lang="en-US" sz="2600" err="1"/>
              <a:t>weitere</a:t>
            </a:r>
            <a:r>
              <a:rPr lang="en-US" sz="2600"/>
              <a:t> </a:t>
            </a:r>
            <a:r>
              <a:rPr lang="en-US" sz="2600" err="1"/>
              <a:t>Weltklimakonferenz</a:t>
            </a:r>
            <a:r>
              <a:rPr lang="en-US" sz="2600"/>
              <a:t> 1988 in Toronto, 1992 </a:t>
            </a:r>
            <a:r>
              <a:rPr lang="en-US" sz="2600" err="1"/>
              <a:t>Umweltgipfel</a:t>
            </a:r>
            <a:r>
              <a:rPr lang="en-US" sz="2600"/>
              <a:t> in Rio de Janeiro.</a:t>
            </a:r>
          </a:p>
          <a:p>
            <a:pPr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/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2600" b="1"/>
              <a:t>Seit 1995 </a:t>
            </a:r>
            <a:r>
              <a:rPr lang="en-US" sz="2600" err="1"/>
              <a:t>treffen</a:t>
            </a:r>
            <a:r>
              <a:rPr lang="en-US" sz="2600"/>
              <a:t> </a:t>
            </a:r>
            <a:r>
              <a:rPr lang="en-US" sz="2600" err="1"/>
              <a:t>sich</a:t>
            </a:r>
            <a:r>
              <a:rPr lang="en-US" sz="2600"/>
              <a:t> fast </a:t>
            </a:r>
            <a:r>
              <a:rPr lang="en-US" sz="2600" err="1"/>
              <a:t>jedes</a:t>
            </a:r>
            <a:r>
              <a:rPr lang="en-US" sz="2600"/>
              <a:t> Jahr </a:t>
            </a:r>
            <a:r>
              <a:rPr lang="en-US" sz="2600" err="1"/>
              <a:t>Regierungsvertreter</a:t>
            </a:r>
            <a:r>
              <a:rPr lang="en-US" sz="2600"/>
              <a:t> </a:t>
            </a:r>
            <a:r>
              <a:rPr lang="en-US" sz="2600" err="1"/>
              <a:t>aus</a:t>
            </a:r>
            <a:r>
              <a:rPr lang="en-US" sz="2600"/>
              <a:t> der </a:t>
            </a:r>
            <a:r>
              <a:rPr lang="en-US" sz="2600" err="1"/>
              <a:t>ganzen</a:t>
            </a:r>
            <a:r>
              <a:rPr lang="en-US" sz="2600"/>
              <a:t> Welt </a:t>
            </a:r>
            <a:r>
              <a:rPr lang="en-US" sz="2600" err="1"/>
              <a:t>zur</a:t>
            </a:r>
            <a:r>
              <a:rPr lang="en-US" sz="2600"/>
              <a:t> UNFCCC-</a:t>
            </a:r>
            <a:r>
              <a:rPr lang="en-US" sz="2600" err="1"/>
              <a:t>Vertragsstaatenkonferenz</a:t>
            </a:r>
            <a:r>
              <a:rPr lang="en-US" sz="2600"/>
              <a:t> </a:t>
            </a:r>
            <a:r>
              <a:rPr lang="en-US" sz="2600" b="1"/>
              <a:t>(COP), </a:t>
            </a:r>
            <a:r>
              <a:rPr lang="en-US" sz="2600"/>
              <a:t>um die </a:t>
            </a:r>
            <a:r>
              <a:rPr lang="en-US" sz="2600" err="1"/>
              <a:t>Aushandlung</a:t>
            </a:r>
            <a:r>
              <a:rPr lang="en-US" sz="2600"/>
              <a:t> </a:t>
            </a:r>
            <a:r>
              <a:rPr lang="en-US" sz="2600" err="1"/>
              <a:t>multilateraler</a:t>
            </a:r>
            <a:r>
              <a:rPr lang="en-US" sz="2600"/>
              <a:t> </a:t>
            </a:r>
            <a:r>
              <a:rPr lang="en-US" sz="2600" err="1"/>
              <a:t>Abkommen</a:t>
            </a:r>
            <a:r>
              <a:rPr lang="en-US" sz="2600"/>
              <a:t> </a:t>
            </a:r>
            <a:r>
              <a:rPr lang="en-US" sz="2600" err="1"/>
              <a:t>voranzutreiben</a:t>
            </a:r>
            <a:r>
              <a:rPr lang="en-US" sz="2600"/>
              <a:t> und </a:t>
            </a:r>
            <a:r>
              <a:rPr lang="en-US" sz="2600" err="1"/>
              <a:t>einen</a:t>
            </a:r>
            <a:r>
              <a:rPr lang="en-US" sz="2600"/>
              <a:t> Weg </a:t>
            </a:r>
            <a:r>
              <a:rPr lang="en-US" sz="2600" err="1"/>
              <a:t>im</a:t>
            </a:r>
            <a:r>
              <a:rPr lang="en-US" sz="2600"/>
              <a:t> Kampf </a:t>
            </a:r>
            <a:r>
              <a:rPr lang="en-US" sz="2600" err="1"/>
              <a:t>gegen</a:t>
            </a:r>
            <a:r>
              <a:rPr lang="en-US" sz="2600"/>
              <a:t> die </a:t>
            </a:r>
            <a:r>
              <a:rPr lang="en-US" sz="2600" err="1"/>
              <a:t>großen</a:t>
            </a:r>
            <a:r>
              <a:rPr lang="en-US" sz="2600"/>
              <a:t> </a:t>
            </a:r>
            <a:r>
              <a:rPr lang="en-US" sz="2600" err="1"/>
              <a:t>Herausforderungen</a:t>
            </a:r>
            <a:r>
              <a:rPr lang="en-US" sz="2600"/>
              <a:t> des </a:t>
            </a:r>
            <a:r>
              <a:rPr lang="en-US" sz="2600" err="1"/>
              <a:t>Klimawandels</a:t>
            </a:r>
            <a:r>
              <a:rPr lang="en-US" sz="2600"/>
              <a:t> </a:t>
            </a:r>
            <a:r>
              <a:rPr lang="en-US" sz="2600" err="1"/>
              <a:t>zu</a:t>
            </a:r>
            <a:r>
              <a:rPr lang="en-US" sz="2600"/>
              <a:t> </a:t>
            </a:r>
            <a:r>
              <a:rPr lang="en-US" sz="2600" err="1"/>
              <a:t>ebnen</a:t>
            </a:r>
            <a:r>
              <a:rPr lang="en-US" sz="2600"/>
              <a:t>.</a:t>
            </a:r>
            <a:endParaRPr lang="en-US" sz="2000">
              <a:solidFill>
                <a:srgbClr val="FF0000"/>
              </a:solidFill>
            </a:endParaRPr>
          </a:p>
          <a:p>
            <a:pPr algn="ctr">
              <a:lnSpc>
                <a:spcPct val="160000"/>
              </a:lnSpc>
              <a:spcAft>
                <a:spcPts val="600"/>
              </a:spcAft>
            </a:pPr>
            <a:r>
              <a:rPr lang="en-US" sz="2000" b="1" u="sng">
                <a:solidFill>
                  <a:srgbClr val="FF0000"/>
                </a:solidFill>
              </a:rPr>
              <a:t>Sehr </a:t>
            </a:r>
            <a:r>
              <a:rPr lang="en-US" sz="2000" b="1" u="sng" err="1">
                <a:solidFill>
                  <a:srgbClr val="FF0000"/>
                </a:solidFill>
              </a:rPr>
              <a:t>bekannte</a:t>
            </a:r>
            <a:r>
              <a:rPr lang="en-US" sz="2000" b="1" u="sng">
                <a:solidFill>
                  <a:srgbClr val="FF0000"/>
                </a:solidFill>
              </a:rPr>
              <a:t> COPs </a:t>
            </a:r>
            <a:r>
              <a:rPr lang="en-US" sz="2000" b="1" u="sng" err="1">
                <a:solidFill>
                  <a:srgbClr val="FF0000"/>
                </a:solidFill>
              </a:rPr>
              <a:t>sind</a:t>
            </a:r>
            <a:r>
              <a:rPr lang="en-US" sz="2000" b="1" u="sng">
                <a:solidFill>
                  <a:srgbClr val="FF0000"/>
                </a:solidFill>
              </a:rPr>
              <a:t>: </a:t>
            </a:r>
            <a:br>
              <a:rPr lang="en-US" sz="2000" b="1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 </a:t>
            </a:r>
            <a:r>
              <a:rPr lang="en-US" sz="2000" b="1" u="sng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</a:t>
            </a:r>
            <a:r>
              <a:rPr lang="en-US" sz="2000" b="1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Jahr 1997 - Kyoto - </a:t>
            </a:r>
            <a:r>
              <a:rPr lang="en-US" sz="2000" b="1" u="sng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Kyotoprotokoll</a:t>
            </a:r>
            <a:br>
              <a:rPr lang="en-US" sz="2000" b="1" u="sng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u="sng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 </a:t>
            </a:r>
            <a:r>
              <a:rPr lang="en-US" sz="2000" b="1" u="sng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</a:t>
            </a:r>
            <a:r>
              <a:rPr lang="en-US" sz="2000" b="1" u="sng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Jahr 2015 - Paris - Pariser </a:t>
            </a:r>
            <a:r>
              <a:rPr lang="en-US" sz="2000" b="1" u="sng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Klimaabkommen</a:t>
            </a:r>
            <a:endParaRPr lang="en-US" sz="2000" b="1" u="sng">
              <a:solidFill>
                <a:srgbClr val="FF0000"/>
              </a:solidFill>
            </a:endParaRPr>
          </a:p>
          <a:p>
            <a:pPr algn="ctr">
              <a:lnSpc>
                <a:spcPct val="160000"/>
              </a:lnSpc>
              <a:spcAft>
                <a:spcPts val="600"/>
              </a:spcAft>
            </a:pPr>
            <a:r>
              <a:rPr lang="en-US" sz="2000" b="1" u="sng">
                <a:solidFill>
                  <a:srgbClr val="FF0000"/>
                </a:solidFill>
              </a:rPr>
              <a:t>COP 2025: </a:t>
            </a:r>
            <a:r>
              <a:rPr lang="en-US" sz="2000" b="1" u="sng">
                <a:solidFill>
                  <a:srgbClr val="FF0000"/>
                </a:solidFill>
                <a:hlinkClick r:id="rId6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UN-</a:t>
            </a:r>
            <a:r>
              <a:rPr lang="en-US" sz="2000" b="1" u="sng" err="1">
                <a:solidFill>
                  <a:srgbClr val="FF0000"/>
                </a:solidFill>
                <a:hlinkClick r:id="rId6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Klimakonferenz</a:t>
            </a:r>
            <a:r>
              <a:rPr lang="en-US" sz="2000" b="1" u="sng">
                <a:solidFill>
                  <a:srgbClr val="FF0000"/>
                </a:solidFill>
                <a:hlinkClick r:id="rId6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Belém (COP 30)</a:t>
            </a:r>
            <a:endParaRPr lang="en-US" sz="2000" b="1" u="sng">
              <a:solidFill>
                <a:srgbClr val="FF000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7"/>
              </a:rPr>
              <a:t>Teach COP 30 | Classroom Lessons on Climate Negotiations</a:t>
            </a:r>
            <a:endParaRPr lang="en-US" sz="14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8"/>
              </a:rPr>
              <a:t>Wikipedia UN-</a:t>
            </a:r>
            <a:r>
              <a:rPr lang="en-US" sz="1400" err="1">
                <a:hlinkClick r:id="rId8"/>
              </a:rPr>
              <a:t>Klimakonferenzen</a:t>
            </a:r>
            <a:endParaRPr lang="en-US" sz="1400">
              <a:hlinkClick r:id="rId9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9"/>
              </a:rPr>
              <a:t>Max Planck: Was-</a:t>
            </a:r>
            <a:r>
              <a:rPr lang="en-US" sz="1400" err="1">
                <a:hlinkClick r:id="rId9"/>
              </a:rPr>
              <a:t>ist</a:t>
            </a:r>
            <a:r>
              <a:rPr lang="en-US" sz="1400">
                <a:hlinkClick r:id="rId9"/>
              </a:rPr>
              <a:t>-die-</a:t>
            </a:r>
            <a:r>
              <a:rPr lang="en-US" sz="1400" err="1">
                <a:hlinkClick r:id="rId9"/>
              </a:rPr>
              <a:t>weltklimakonferenz</a:t>
            </a:r>
            <a:r>
              <a:rPr lang="en-US" sz="1400">
                <a:hlinkClick r:id="rId9"/>
              </a:rPr>
              <a:t>-cop</a:t>
            </a:r>
            <a:endParaRPr lang="en-US" sz="14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4147EA4-754C-2B99-BA7A-695ED45E6C2A}"/>
              </a:ext>
            </a:extLst>
          </p:cNvPr>
          <p:cNvSpPr txBox="1"/>
          <p:nvPr/>
        </p:nvSpPr>
        <p:spPr>
          <a:xfrm rot="18204298">
            <a:off x="-1297425" y="1921467"/>
            <a:ext cx="6632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COP, </a:t>
            </a:r>
            <a:r>
              <a:rPr lang="en-US" sz="2800" b="1" err="1">
                <a:solidFill>
                  <a:srgbClr val="FF0000"/>
                </a:solidFill>
              </a:rPr>
              <a:t>kurz</a:t>
            </a:r>
            <a:r>
              <a:rPr lang="en-US" sz="2800" b="1">
                <a:solidFill>
                  <a:srgbClr val="FF0000"/>
                </a:solidFill>
              </a:rPr>
              <a:t> für Conference of the Parties</a:t>
            </a:r>
            <a:endParaRPr lang="de-AT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148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C271E1E-B8FC-96F7-B52F-F4095AFA3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2386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en 1" title="Historisches Klimaabkommen von Paris in Kraft getreten - world">
            <a:hlinkClick r:id="" action="ppaction://media"/>
            <a:extLst>
              <a:ext uri="{FF2B5EF4-FFF2-40B4-BE49-F238E27FC236}">
                <a16:creationId xmlns:a16="http://schemas.microsoft.com/office/drawing/2014/main" id="{EE7AB620-4372-DD30-A917-87D45B4D97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47550" cy="6858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C5AD358-0FFF-AC69-38C3-99EFD077BAE4}"/>
              </a:ext>
            </a:extLst>
          </p:cNvPr>
          <p:cNvSpPr txBox="1"/>
          <p:nvPr/>
        </p:nvSpPr>
        <p:spPr>
          <a:xfrm>
            <a:off x="4048177" y="204105"/>
            <a:ext cx="5833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Kurzfilm 2:30 Pariser Klimakonferenz</a:t>
            </a:r>
            <a:endParaRPr lang="de-AT" sz="2400" b="1"/>
          </a:p>
        </p:txBody>
      </p:sp>
    </p:spTree>
    <p:extLst>
      <p:ext uri="{BB962C8B-B14F-4D97-AF65-F5344CB8AC3E}">
        <p14:creationId xmlns:p14="http://schemas.microsoft.com/office/powerpoint/2010/main" val="366459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C39674C-328E-D889-0CF4-8EE7A5B0A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9" t="27004" r="6324" b="8598"/>
          <a:stretch>
            <a:fillRect/>
          </a:stretch>
        </p:blipFill>
        <p:spPr>
          <a:xfrm>
            <a:off x="8478981" y="71351"/>
            <a:ext cx="2859135" cy="372133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D58903D-BF8D-9F1C-F8B0-55AECD18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 t="18414" r="11129" b="13387"/>
          <a:stretch>
            <a:fillRect/>
          </a:stretch>
        </p:blipFill>
        <p:spPr>
          <a:xfrm>
            <a:off x="631096" y="71351"/>
            <a:ext cx="6901399" cy="318100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B80BD3-123D-A835-4DB9-4F16F71E18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20983" r="15630" b="14364"/>
          <a:stretch>
            <a:fillRect/>
          </a:stretch>
        </p:blipFill>
        <p:spPr>
          <a:xfrm>
            <a:off x="83127" y="3429000"/>
            <a:ext cx="5664662" cy="285095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F8D2DD-66A5-8C8B-2832-983E8407C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t="19129" r="14237" b="11738"/>
          <a:stretch>
            <a:fillRect/>
          </a:stretch>
        </p:blipFill>
        <p:spPr>
          <a:xfrm>
            <a:off x="5844177" y="3882531"/>
            <a:ext cx="6264696" cy="2975469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6C98AE6-1F3B-7218-C9B7-2F790D02B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6555" y="6561574"/>
            <a:ext cx="665445" cy="29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5374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58ADF548-5598-AE63-F2B1-A512CFE24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6148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7D9ED7-5CBF-936B-4197-2A2B157E2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2"/>
          <a:stretch>
            <a:fillRect/>
          </a:stretch>
        </p:blipFill>
        <p:spPr>
          <a:xfrm>
            <a:off x="0" y="520262"/>
            <a:ext cx="12192000" cy="581747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C65F53B-C0D0-A5F1-F5DD-6F7DD0637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5272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FB94F2-0105-16BF-CDC6-C96A89C54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" b="1438"/>
          <a:stretch>
            <a:fillRect/>
          </a:stretch>
        </p:blipFill>
        <p:spPr>
          <a:xfrm>
            <a:off x="0" y="98586"/>
            <a:ext cx="12192000" cy="666082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D96027C-0518-AC0B-C204-1BD236F6A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357" y="6540981"/>
            <a:ext cx="719390" cy="31701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D2144CF-14E5-E9D6-FC6F-B153F6F5F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95" y="98587"/>
            <a:ext cx="12251297" cy="11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992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203465F-8EFF-53D0-2B28-4CB71EA0A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6" t="10860" r="6013" b="61630"/>
          <a:stretch>
            <a:fillRect/>
          </a:stretch>
        </p:blipFill>
        <p:spPr>
          <a:xfrm>
            <a:off x="-31025" y="575035"/>
            <a:ext cx="12282259" cy="228615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A64C36D-61ED-BF06-CF0A-62C62B382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1" t="68729" r="36598" b="20137"/>
          <a:stretch>
            <a:fillRect/>
          </a:stretch>
        </p:blipFill>
        <p:spPr>
          <a:xfrm>
            <a:off x="2373621" y="3057714"/>
            <a:ext cx="6833865" cy="135010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D1296E2-F3BA-75C5-E017-857D2CB6A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882" y="6531429"/>
            <a:ext cx="733118" cy="326571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2283343-84D8-29B6-9577-0EA41791DD74}"/>
              </a:ext>
            </a:extLst>
          </p:cNvPr>
          <p:cNvSpPr/>
          <p:nvPr/>
        </p:nvSpPr>
        <p:spPr>
          <a:xfrm>
            <a:off x="3154538" y="4729166"/>
            <a:ext cx="5666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 2040 bzw. 2050 ? </a:t>
            </a:r>
            <a:endParaRPr lang="de-AT" sz="54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209347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hlinkClick r:id="rId2"/>
            <a:extLst>
              <a:ext uri="{FF2B5EF4-FFF2-40B4-BE49-F238E27FC236}">
                <a16:creationId xmlns:a16="http://schemas.microsoft.com/office/drawing/2014/main" id="{AF934E00-DF0F-A797-9E77-F8820A0F1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2"/>
          <a:stretch>
            <a:fillRect/>
          </a:stretch>
        </p:blipFill>
        <p:spPr>
          <a:xfrm>
            <a:off x="0" y="536027"/>
            <a:ext cx="12192000" cy="578594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95B9D14-168C-F77D-726B-04097DF34842}"/>
              </a:ext>
            </a:extLst>
          </p:cNvPr>
          <p:cNvSpPr txBox="1"/>
          <p:nvPr/>
        </p:nvSpPr>
        <p:spPr>
          <a:xfrm>
            <a:off x="973318" y="6032312"/>
            <a:ext cx="1609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>
                <a:hlinkClick r:id="rId4"/>
              </a:rPr>
              <a:t>Bericht | AAR2</a:t>
            </a:r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B17B273-6C03-21E7-025C-AD9C958AF24E}"/>
              </a:ext>
            </a:extLst>
          </p:cNvPr>
          <p:cNvSpPr txBox="1"/>
          <p:nvPr/>
        </p:nvSpPr>
        <p:spPr>
          <a:xfrm>
            <a:off x="2874390" y="6032312"/>
            <a:ext cx="4513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hlinkClick r:id="rId2"/>
              </a:rPr>
              <a:t>Österreich und das Übereinkommen von Paris</a:t>
            </a:r>
            <a:endParaRPr lang="de-AT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1A0EB3-2847-9DD2-9C21-ADF47A5FA6B5}"/>
              </a:ext>
            </a:extLst>
          </p:cNvPr>
          <p:cNvSpPr txBox="1"/>
          <p:nvPr/>
        </p:nvSpPr>
        <p:spPr>
          <a:xfrm>
            <a:off x="7678918" y="6031469"/>
            <a:ext cx="4022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hlinkClick r:id="rId5"/>
              </a:rPr>
              <a:t>Emissionen und Strafzahlungen bis 2030</a:t>
            </a:r>
            <a:endParaRPr lang="de-AT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5E8FC4D-C73B-1A4F-B42B-2A0835B0A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9186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D1EB61-2621-9832-5C44-902925FC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994" y="0"/>
            <a:ext cx="9618012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EFB3BED-2618-95D0-27AD-56FDC3288A4C}"/>
              </a:ext>
            </a:extLst>
          </p:cNvPr>
          <p:cNvSpPr txBox="1"/>
          <p:nvPr/>
        </p:nvSpPr>
        <p:spPr>
          <a:xfrm>
            <a:off x="5023138" y="2054233"/>
            <a:ext cx="3394309" cy="400110"/>
          </a:xfrm>
          <a:prstGeom prst="rect">
            <a:avLst/>
          </a:prstGeom>
          <a:solidFill>
            <a:srgbClr val="ED7D3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ea typeface="Calibri"/>
                <a:cs typeface="Calibri"/>
                <a:hlinkClick r:id="rId3"/>
              </a:rPr>
              <a:t>Link: infothek.bmimi.gv.at</a:t>
            </a:r>
            <a:endParaRPr lang="de-DE" sz="20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CC0CFB4-09D8-D1A7-DA95-54E6A009A370}"/>
              </a:ext>
            </a:extLst>
          </p:cNvPr>
          <p:cNvSpPr txBox="1"/>
          <p:nvPr/>
        </p:nvSpPr>
        <p:spPr>
          <a:xfrm>
            <a:off x="1833420" y="6370880"/>
            <a:ext cx="5486400" cy="369332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dirty="0">
                <a:ea typeface="+mn-lt"/>
                <a:cs typeface="+mn-lt"/>
                <a:hlinkClick r:id="rId4"/>
              </a:rPr>
              <a:t>Link: myclimate Studie</a:t>
            </a:r>
            <a:endParaRPr lang="de-DE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709709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23039CC-D6AD-8061-3B35-47E498C73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2"/>
          <a:stretch>
            <a:fillRect/>
          </a:stretch>
        </p:blipFill>
        <p:spPr>
          <a:xfrm>
            <a:off x="0" y="0"/>
            <a:ext cx="12192000" cy="6730738"/>
          </a:xfrm>
          <a:prstGeom prst="rect">
            <a:avLst/>
          </a:prstGeom>
        </p:spPr>
      </p:pic>
      <p:sp>
        <p:nvSpPr>
          <p:cNvPr id="5" name="Rechteck 4">
            <a:hlinkClick r:id="rId3"/>
            <a:extLst>
              <a:ext uri="{FF2B5EF4-FFF2-40B4-BE49-F238E27FC236}">
                <a16:creationId xmlns:a16="http://schemas.microsoft.com/office/drawing/2014/main" id="{501A44F7-A3DB-01AF-41CB-56491B75E323}"/>
              </a:ext>
            </a:extLst>
          </p:cNvPr>
          <p:cNvSpPr/>
          <p:nvPr/>
        </p:nvSpPr>
        <p:spPr>
          <a:xfrm>
            <a:off x="509047" y="2724346"/>
            <a:ext cx="3949831" cy="8484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C9C5EB-9075-E95E-3C71-15ACA403A260}"/>
              </a:ext>
            </a:extLst>
          </p:cNvPr>
          <p:cNvSpPr txBox="1"/>
          <p:nvPr/>
        </p:nvSpPr>
        <p:spPr>
          <a:xfrm>
            <a:off x="662233" y="2779220"/>
            <a:ext cx="32216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i="0" u="sng" strike="noStrike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venir Next LT Pro Light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https://www.bmk.gv.at/themen/klima_umwelt/klimaschutz/aktives-handeln/klimaplan2040.html</a:t>
            </a:r>
            <a:r>
              <a:rPr lang="de-DE" sz="1400" b="1" i="0" u="none" strike="noStrike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venir Next LT Pro Light" panose="020F0502020204030204" pitchFamily="34" charset="0"/>
              </a:rPr>
              <a:t> </a:t>
            </a:r>
            <a:endParaRPr lang="de-AT" sz="14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16950D1-AA20-006C-C7DB-CEFD8DF40E50}"/>
              </a:ext>
            </a:extLst>
          </p:cNvPr>
          <p:cNvSpPr txBox="1"/>
          <p:nvPr/>
        </p:nvSpPr>
        <p:spPr>
          <a:xfrm>
            <a:off x="509047" y="3949527"/>
            <a:ext cx="3193660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/>
              <a:t>Österreich hat bis 2030/2040 noch sehr viel zu tun. Es ist nicht dort, wo es stehen sollte. </a:t>
            </a:r>
          </a:p>
          <a:p>
            <a:pPr>
              <a:lnSpc>
                <a:spcPct val="150000"/>
              </a:lnSpc>
            </a:pPr>
            <a:r>
              <a:rPr lang="de-DE" b="1"/>
              <a:t>Keinen Klimaschutz zu machen wäre in jeder Hinsicht teurer. </a:t>
            </a:r>
            <a:endParaRPr lang="de-AT" b="1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BB9FA28-7551-778B-FDF7-936BE972F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652" y="0"/>
            <a:ext cx="12329651" cy="56043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6FADA73-54DC-6974-B27D-9419291A4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7652" y="6303544"/>
            <a:ext cx="12329652" cy="5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5949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19724F5-C5CD-0B8F-31D3-E15CE1FEE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" r="1207" b="3369"/>
          <a:stretch>
            <a:fillRect/>
          </a:stretch>
        </p:blipFill>
        <p:spPr>
          <a:xfrm>
            <a:off x="3326" y="0"/>
            <a:ext cx="12188673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9174D52-E24A-8F83-6C18-0A81EA2B2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6363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375602E-F9C0-A3C2-3EA3-182420DA0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DC55269-7954-867B-DB55-AD739A696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8219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15B9448-FE9D-B8B2-FB3F-793931C14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720"/>
          <a:stretch>
            <a:fillRect/>
          </a:stretch>
        </p:blipFill>
        <p:spPr>
          <a:xfrm>
            <a:off x="-63359" y="0"/>
            <a:ext cx="12255359" cy="6857999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F5E2032-30DF-DE38-74EA-FB966D2FA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0899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Ein Bild, das Text, Himmel, Wolke, Screenshot enthält.&#10;&#10;KI-generierte Inhalte können fehlerhaft sein.">
            <a:extLst>
              <a:ext uri="{FF2B5EF4-FFF2-40B4-BE49-F238E27FC236}">
                <a16:creationId xmlns:a16="http://schemas.microsoft.com/office/drawing/2014/main" id="{87EE200F-864E-6D93-5A86-9B001BD2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79" y="555749"/>
            <a:ext cx="11813675" cy="549335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D728ED8-9AB5-D689-20E8-31FD98AC1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7492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FB0FB1E-EB4E-2967-279B-90873041F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63D10C-39C9-20DC-EC12-01A339226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0D3A420-78F4-1DC7-CA99-BE3B58D47C71}"/>
              </a:ext>
            </a:extLst>
          </p:cNvPr>
          <p:cNvSpPr txBox="1"/>
          <p:nvPr/>
        </p:nvSpPr>
        <p:spPr>
          <a:xfrm>
            <a:off x="2590800" y="6223000"/>
            <a:ext cx="70104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u="sng" strike="noStrike" baseline="0">
                <a:solidFill>
                  <a:srgbClr val="0563C1"/>
                </a:solidFill>
                <a:latin typeface="Calibri"/>
                <a:hlinkClick r:id="rId4"/>
              </a:rPr>
              <a:t>Bastelbogen Eiffelturm braun, weiß oder blau-rot strichliert! pdf</a:t>
            </a:r>
            <a:endParaRPr lang="de-DE"/>
          </a:p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28158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5FC83-6C95-204A-7BF4-F0C32B63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fik 7" descr="Ein Bild, das Text, Screenshot, Schrift, Logo enthält.&#10;&#10;KI-generierte Inhalte können fehlerhaft sein.">
            <a:extLst>
              <a:ext uri="{FF2B5EF4-FFF2-40B4-BE49-F238E27FC236}">
                <a16:creationId xmlns:a16="http://schemas.microsoft.com/office/drawing/2014/main" id="{2BC12B1E-42CF-141C-5D84-D3F6E6E58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697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en 2" title="Halbzeit der Agenda 2030 und die 17 Ziele für nachhaltige Entwicklung">
            <a:hlinkClick r:id="" action="ppaction://media"/>
            <a:extLst>
              <a:ext uri="{FF2B5EF4-FFF2-40B4-BE49-F238E27FC236}">
                <a16:creationId xmlns:a16="http://schemas.microsoft.com/office/drawing/2014/main" id="{813B3F49-FBFB-C3E3-4012-244D904685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D518F07-0589-F71A-620D-9BBCBD782D0C}"/>
              </a:ext>
            </a:extLst>
          </p:cNvPr>
          <p:cNvSpPr txBox="1"/>
          <p:nvPr/>
        </p:nvSpPr>
        <p:spPr>
          <a:xfrm>
            <a:off x="1269551" y="149630"/>
            <a:ext cx="104505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b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Agenda 2030 von der UN 17 SDGs Kurzfilm 3min</a:t>
            </a:r>
            <a:endParaRPr lang="de-AT" sz="4000" b="1"/>
          </a:p>
        </p:txBody>
      </p:sp>
    </p:spTree>
    <p:extLst>
      <p:ext uri="{BB962C8B-B14F-4D97-AF65-F5344CB8AC3E}">
        <p14:creationId xmlns:p14="http://schemas.microsoft.com/office/powerpoint/2010/main" val="2155720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90DB-8A7A-5B9E-2280-43538D13E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58F71E4-E984-3A91-8A7B-BA6D6E455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16356" r="31823" b="29181"/>
          <a:stretch>
            <a:fillRect/>
          </a:stretch>
        </p:blipFill>
        <p:spPr>
          <a:xfrm>
            <a:off x="512466" y="391643"/>
            <a:ext cx="4956357" cy="3808568"/>
          </a:xfrm>
        </p:spPr>
      </p:pic>
      <p:pic>
        <p:nvPicPr>
          <p:cNvPr id="7" name="Grafik 6" descr="Ein Bild, das Behälter, Gelände, Karton, Verpackung und Etikettierung enthält.&#10;&#10;KI-generierte Inhalte können fehlerhaft sein.">
            <a:extLst>
              <a:ext uri="{FF2B5EF4-FFF2-40B4-BE49-F238E27FC236}">
                <a16:creationId xmlns:a16="http://schemas.microsoft.com/office/drawing/2014/main" id="{606C0265-D77B-39DB-A550-2040D992A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89"/>
          <a:stretch>
            <a:fillRect/>
          </a:stretch>
        </p:blipFill>
        <p:spPr>
          <a:xfrm>
            <a:off x="6230392" y="411348"/>
            <a:ext cx="4961312" cy="378886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27AB5A5-641E-79D0-FDE4-AB5C557897E0}"/>
              </a:ext>
            </a:extLst>
          </p:cNvPr>
          <p:cNvSpPr txBox="1"/>
          <p:nvPr/>
        </p:nvSpPr>
        <p:spPr>
          <a:xfrm>
            <a:off x="11337890" y="3953990"/>
            <a:ext cx="683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err="1"/>
              <a:t>Unsplash</a:t>
            </a:r>
            <a:endParaRPr lang="de-AT" sz="100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123C6E0-410E-175F-D76E-E54D1EC73E03}"/>
              </a:ext>
            </a:extLst>
          </p:cNvPr>
          <p:cNvSpPr txBox="1"/>
          <p:nvPr/>
        </p:nvSpPr>
        <p:spPr>
          <a:xfrm>
            <a:off x="4857135" y="4473677"/>
            <a:ext cx="24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4"/>
              </a:rPr>
              <a:t>17 SDG- Taten</a:t>
            </a:r>
            <a:endParaRPr lang="de-AT" sz="2800" b="1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0FA8903-9789-BEB8-4F31-2747ABFA6EBF}"/>
              </a:ext>
            </a:extLst>
          </p:cNvPr>
          <p:cNvSpPr txBox="1"/>
          <p:nvPr/>
        </p:nvSpPr>
        <p:spPr>
          <a:xfrm>
            <a:off x="4178710" y="5083278"/>
            <a:ext cx="450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5"/>
              </a:rPr>
              <a:t>Spiel SDG Rad</a:t>
            </a:r>
            <a:r>
              <a:rPr lang="de-AT" sz="2800" b="1"/>
              <a:t>  </a:t>
            </a:r>
            <a:r>
              <a:rPr lang="de-AT" sz="2800" b="1">
                <a:hlinkClick r:id="rId6"/>
              </a:rPr>
              <a:t>Dreh mal</a:t>
            </a:r>
            <a:endParaRPr lang="de-AT" sz="2800" b="1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F404621-2BFC-D6E6-3B0A-076FE29C3770}"/>
              </a:ext>
            </a:extLst>
          </p:cNvPr>
          <p:cNvSpPr txBox="1"/>
          <p:nvPr/>
        </p:nvSpPr>
        <p:spPr>
          <a:xfrm>
            <a:off x="4681331" y="5692879"/>
            <a:ext cx="326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7"/>
              </a:rPr>
              <a:t>SDGs Bastelwürfel</a:t>
            </a:r>
            <a:endParaRPr lang="de-AT" sz="2800" b="1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E082E3D-8A1C-0D0C-5BBC-D02799CB0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70822" y="6310653"/>
            <a:ext cx="12362822" cy="5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35339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D359FB-FABF-8EDC-D3CA-C166C6427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0847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703842dd-338c-4ca0-958b-c987ca652de6" xsi:nil="true"/>
    <CultureName xmlns="703842dd-338c-4ca0-958b-c987ca652de6" xsi:nil="true"/>
    <Students xmlns="703842dd-338c-4ca0-958b-c987ca652de6">
      <UserInfo>
        <DisplayName/>
        <AccountId xsi:nil="true"/>
        <AccountType/>
      </UserInfo>
    </Students>
    <LMS_Mappings xmlns="703842dd-338c-4ca0-958b-c987ca652de6" xsi:nil="true"/>
    <Invited_Students xmlns="703842dd-338c-4ca0-958b-c987ca652de6" xsi:nil="true"/>
    <Teachers xmlns="703842dd-338c-4ca0-958b-c987ca652de6">
      <UserInfo>
        <DisplayName/>
        <AccountId xsi:nil="true"/>
        <AccountType/>
      </UserInfo>
    </Teachers>
    <Student_Groups xmlns="703842dd-338c-4ca0-958b-c987ca652de6">
      <UserInfo>
        <DisplayName/>
        <AccountId xsi:nil="true"/>
        <AccountType/>
      </UserInfo>
    </Student_Groups>
    <Math_Settings xmlns="703842dd-338c-4ca0-958b-c987ca652de6" xsi:nil="true"/>
    <Self_Registration_Enabled xmlns="703842dd-338c-4ca0-958b-c987ca652de6" xsi:nil="true"/>
    <Invited_Teachers xmlns="703842dd-338c-4ca0-958b-c987ca652de6" xsi:nil="true"/>
    <Distribution_Groups xmlns="703842dd-338c-4ca0-958b-c987ca652de6" xsi:nil="true"/>
    <Templates xmlns="703842dd-338c-4ca0-958b-c987ca652de6" xsi:nil="true"/>
    <Has_Teacher_Only_SectionGroup xmlns="703842dd-338c-4ca0-958b-c987ca652de6" xsi:nil="true"/>
    <NotebookType xmlns="703842dd-338c-4ca0-958b-c987ca652de6" xsi:nil="true"/>
    <DefaultSectionNames xmlns="703842dd-338c-4ca0-958b-c987ca652de6" xsi:nil="true"/>
    <Is_Collaboration_Space_Locked xmlns="703842dd-338c-4ca0-958b-c987ca652de6" xsi:nil="true"/>
    <Teams_Channel_Section_Location xmlns="703842dd-338c-4ca0-958b-c987ca652de6" xsi:nil="true"/>
    <AppVersion xmlns="703842dd-338c-4ca0-958b-c987ca652de6" xsi:nil="true"/>
    <TeamsChannelId xmlns="703842dd-338c-4ca0-958b-c987ca652de6" xsi:nil="true"/>
    <Owner xmlns="703842dd-338c-4ca0-958b-c987ca652de6">
      <UserInfo>
        <DisplayName/>
        <AccountId xsi:nil="true"/>
        <AccountType/>
      </UserInfo>
    </Owner>
    <_activity xmlns="703842dd-338c-4ca0-958b-c987ca652de6" xsi:nil="true"/>
    <IsNotebookLocked xmlns="703842dd-338c-4ca0-958b-c987ca652de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E4AA87671174478DDEE4199D2B9B19" ma:contentTypeVersion="38" ma:contentTypeDescription="Create a new document." ma:contentTypeScope="" ma:versionID="b241f2be56c8e6e1286c3f8545075124">
  <xsd:schema xmlns:xsd="http://www.w3.org/2001/XMLSchema" xmlns:xs="http://www.w3.org/2001/XMLSchema" xmlns:p="http://schemas.microsoft.com/office/2006/metadata/properties" xmlns:ns3="703842dd-338c-4ca0-958b-c987ca652de6" xmlns:ns4="8c6c4823-5dec-4bb3-902a-c7b68f8f598c" targetNamespace="http://schemas.microsoft.com/office/2006/metadata/properties" ma:root="true" ma:fieldsID="57f39a163a656ae9f5db4ef79cc6f609" ns3:_="" ns4:_="">
    <xsd:import namespace="703842dd-338c-4ca0-958b-c987ca652de6"/>
    <xsd:import namespace="8c6c4823-5dec-4bb3-902a-c7b68f8f598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842dd-338c-4ca0-958b-c987ca652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NotebookType" ma:index="22" nillable="true" ma:displayName="Notebook Type" ma:internalName="NotebookType">
      <xsd:simpleType>
        <xsd:restriction base="dms:Text"/>
      </xsd:simpleType>
    </xsd:element>
    <xsd:element name="FolderType" ma:index="23" nillable="true" ma:displayName="Folder Type" ma:internalName="FolderType">
      <xsd:simpleType>
        <xsd:restriction base="dms:Text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AppVersion" ma:index="25" nillable="true" ma:displayName="App Version" ma:internalName="AppVersion">
      <xsd:simpleType>
        <xsd:restriction base="dms:Text"/>
      </xsd:simpleType>
    </xsd:element>
    <xsd:element name="TeamsChannelId" ma:index="26" nillable="true" ma:displayName="Teams Channel Id" ma:internalName="TeamsChannelId">
      <xsd:simpleType>
        <xsd:restriction base="dms:Text"/>
      </xsd:simpleType>
    </xsd:element>
    <xsd:element name="Owner" ma:index="2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8" nillable="true" ma:displayName="Math Settings" ma:internalName="Math_Settings">
      <xsd:simpleType>
        <xsd:restriction base="dms:Text"/>
      </xsd:simpleType>
    </xsd:element>
    <xsd:element name="DefaultSectionNames" ma:index="2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8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0" nillable="true" ma:displayName="Is Collaboration Space Locked" ma:internalName="Is_Collaboration_Space_Locked">
      <xsd:simpleType>
        <xsd:restriction base="dms:Boolean"/>
      </xsd:simpleType>
    </xsd:element>
    <xsd:element name="IsNotebookLocked" ma:index="41" nillable="true" ma:displayName="Is Notebook Locked" ma:internalName="IsNotebookLocked">
      <xsd:simpleType>
        <xsd:restriction base="dms:Boolean"/>
      </xsd:simpleType>
    </xsd:element>
    <xsd:element name="Teams_Channel_Section_Location" ma:index="42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c4823-5dec-4bb3-902a-c7b68f8f59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43B4AA-1B3A-4D9F-BC54-CC82F9ECBB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9991A2-0FD8-4272-9CFB-FD8F35BC742E}">
  <ds:schemaRefs>
    <ds:schemaRef ds:uri="703842dd-338c-4ca0-958b-c987ca652de6"/>
    <ds:schemaRef ds:uri="8c6c4823-5dec-4bb3-902a-c7b68f8f598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37EE22-F2B9-45A1-B1A4-8C61275B6542}">
  <ds:schemaRefs>
    <ds:schemaRef ds:uri="703842dd-338c-4ca0-958b-c987ca652de6"/>
    <ds:schemaRef ds:uri="8c6c4823-5dec-4bb3-902a-c7b68f8f59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23</Slides>
  <Notes>1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4" baseType="lpstr"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Rath</dc:creator>
  <cp:revision>22</cp:revision>
  <dcterms:created xsi:type="dcterms:W3CDTF">2025-10-19T15:43:16Z</dcterms:created>
  <dcterms:modified xsi:type="dcterms:W3CDTF">2025-11-24T18:15:46Z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0x010100FEE4AA87671174478DDEE4199D2B9B19</vt:lpwstr>
  </property>
</Properties>
</file>